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9144000" cy="5143500" type="screen16x9"/>
  <p:notesSz cx="6858000" cy="9144000"/>
  <p:embeddedFontLst>
    <p:embeddedFont>
      <p:font typeface="Proxima Nova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96B4A6-89E5-15F5-0AF6-ED3CF7B8EC97}" v="315" dt="2025-08-04T06:26:38.8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72" d="100"/>
          <a:sy n="72" d="100"/>
        </p:scale>
        <p:origin x="794" y="4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2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SECTION_HEADER">
    <p:bg>
      <p:bgPr>
        <a:solidFill>
          <a:schemeClr val="dk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Google Shape;14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2"/>
          </p:nvPr>
        </p:nvSpPr>
        <p:spPr>
          <a:xfrm>
            <a:off x="387975" y="789025"/>
            <a:ext cx="8520600" cy="8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 userDrawn="1">
  <p:cSld name="TITLE_AND_BODY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hasCustomPrompt="1"/>
          </p:nvPr>
        </p:nvSpPr>
        <p:spPr>
          <a:xfrm>
            <a:off x="311700" y="0"/>
            <a:ext cx="8520600" cy="7129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en-US" dirty="0"/>
              <a:t>Agenda</a:t>
            </a:r>
            <a:endParaRPr dirty="0"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94734"/>
            <a:ext cx="8520600" cy="38509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832297" y="4863993"/>
            <a:ext cx="311411" cy="19282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Subtitle 1">
            <a:extLst>
              <a:ext uri="{FF2B5EF4-FFF2-40B4-BE49-F238E27FC236}">
                <a16:creationId xmlns:a16="http://schemas.microsoft.com/office/drawing/2014/main" id="{0D296A4F-FF01-A06E-7AAA-3D203B6399A4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311699" y="712926"/>
            <a:ext cx="8520599" cy="481810"/>
          </a:xfrm>
        </p:spPr>
        <p:txBody>
          <a:bodyPr tIns="0"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600"/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311700" y="13810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4"/>
                </a:solidFill>
              </a:defRPr>
            </a:lvl1pPr>
            <a:lvl2pPr lvl="1">
              <a:buNone/>
              <a:defRPr>
                <a:solidFill>
                  <a:schemeClr val="accent4"/>
                </a:solidFill>
              </a:defRPr>
            </a:lvl2pPr>
            <a:lvl3pPr lvl="2">
              <a:buNone/>
              <a:defRPr>
                <a:solidFill>
                  <a:schemeClr val="accent4"/>
                </a:solidFill>
              </a:defRPr>
            </a:lvl3pPr>
            <a:lvl4pPr lvl="3">
              <a:buNone/>
              <a:defRPr>
                <a:solidFill>
                  <a:schemeClr val="accent4"/>
                </a:solidFill>
              </a:defRPr>
            </a:lvl4pPr>
            <a:lvl5pPr lvl="4">
              <a:buNone/>
              <a:defRPr>
                <a:solidFill>
                  <a:schemeClr val="accent4"/>
                </a:solidFill>
              </a:defRPr>
            </a:lvl5pPr>
            <a:lvl6pPr lvl="5">
              <a:buNone/>
              <a:defRPr>
                <a:solidFill>
                  <a:schemeClr val="accent4"/>
                </a:solidFill>
              </a:defRPr>
            </a:lvl6pPr>
            <a:lvl7pPr lvl="6">
              <a:buNone/>
              <a:defRPr>
                <a:solidFill>
                  <a:schemeClr val="accent4"/>
                </a:solidFill>
              </a:defRPr>
            </a:lvl7pPr>
            <a:lvl8pPr lvl="7">
              <a:buNone/>
              <a:defRPr>
                <a:solidFill>
                  <a:schemeClr val="accent4"/>
                </a:solidFill>
              </a:defRPr>
            </a:lvl8pPr>
            <a:lvl9pPr lvl="8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ubTitle" idx="3"/>
          </p:nvPr>
        </p:nvSpPr>
        <p:spPr>
          <a:xfrm>
            <a:off x="386975" y="864000"/>
            <a:ext cx="83682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4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3050" algn="r" rtl="0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marL="1371600" lvl="2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marL="1828800" lvl="3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marL="2286000" lvl="4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marL="2743200" lvl="5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marL="3200400" lvl="6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marL="3657600" lvl="7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marL="4114800" lvl="8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" name="Google Shape;46;p1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17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body" idx="2"/>
          </p:nvPr>
        </p:nvSpPr>
        <p:spPr>
          <a:xfrm>
            <a:off x="4832400" y="13048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ubTitle" idx="3"/>
          </p:nvPr>
        </p:nvSpPr>
        <p:spPr>
          <a:xfrm>
            <a:off x="386975" y="787800"/>
            <a:ext cx="8368200" cy="8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4"/>
          </p:nvPr>
        </p:nvSpPr>
        <p:spPr>
          <a:xfrm>
            <a:off x="4813725" y="3822525"/>
            <a:ext cx="3999900" cy="2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73050" algn="r" rtl="0">
              <a:spcBef>
                <a:spcPts val="0"/>
              </a:spcBef>
              <a:spcAft>
                <a:spcPts val="0"/>
              </a:spcAft>
              <a:buSzPts val="700"/>
              <a:buChar char="●"/>
              <a:defRPr sz="700"/>
            </a:lvl1pPr>
            <a:lvl2pPr marL="914400" lvl="1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2pPr>
            <a:lvl3pPr marL="1371600" lvl="2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3pPr>
            <a:lvl4pPr marL="1828800" lvl="3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4pPr>
            <a:lvl5pPr marL="2286000" lvl="4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5pPr>
            <a:lvl6pPr marL="2743200" lvl="5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6pPr>
            <a:lvl7pPr marL="3200400" lvl="6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●"/>
              <a:defRPr sz="500"/>
            </a:lvl7pPr>
            <a:lvl8pPr marL="3657600" lvl="7" indent="-260350" algn="r" rtl="0">
              <a:spcBef>
                <a:spcPts val="0"/>
              </a:spcBef>
              <a:spcAft>
                <a:spcPts val="0"/>
              </a:spcAft>
              <a:buSzPts val="500"/>
              <a:buChar char="○"/>
              <a:defRPr sz="500"/>
            </a:lvl8pPr>
            <a:lvl9pPr marL="4114800" lvl="8" indent="-260350" algn="r" rtl="0">
              <a:spcBef>
                <a:spcPts val="0"/>
              </a:spcBef>
              <a:spcAft>
                <a:spcPts val="0"/>
              </a:spcAft>
              <a:buSzPts val="500"/>
              <a:buChar char="■"/>
              <a:defRPr sz="500"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5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>
                <a:solidFill>
                  <a:schemeClr val="accent4"/>
                </a:solidFill>
              </a:defRPr>
            </a:lvl1pPr>
            <a:lvl2pPr lvl="1" rtl="0">
              <a:buNone/>
              <a:defRPr>
                <a:solidFill>
                  <a:schemeClr val="accent4"/>
                </a:solidFill>
              </a:defRPr>
            </a:lvl2pPr>
            <a:lvl3pPr lvl="2" rtl="0">
              <a:buNone/>
              <a:defRPr>
                <a:solidFill>
                  <a:schemeClr val="accent4"/>
                </a:solidFill>
              </a:defRPr>
            </a:lvl3pPr>
            <a:lvl4pPr lvl="3" rtl="0">
              <a:buNone/>
              <a:defRPr>
                <a:solidFill>
                  <a:schemeClr val="accent4"/>
                </a:solidFill>
              </a:defRPr>
            </a:lvl4pPr>
            <a:lvl5pPr lvl="4" rtl="0">
              <a:buNone/>
              <a:defRPr>
                <a:solidFill>
                  <a:schemeClr val="accent4"/>
                </a:solidFill>
              </a:defRPr>
            </a:lvl5pPr>
            <a:lvl6pPr lvl="5" rtl="0">
              <a:buNone/>
              <a:defRPr>
                <a:solidFill>
                  <a:schemeClr val="accent4"/>
                </a:solidFill>
              </a:defRPr>
            </a:lvl6pPr>
            <a:lvl7pPr lvl="6" rtl="0">
              <a:buNone/>
              <a:defRPr>
                <a:solidFill>
                  <a:schemeClr val="accent4"/>
                </a:solidFill>
              </a:defRPr>
            </a:lvl7pPr>
            <a:lvl8pPr lvl="7" rtl="0">
              <a:buNone/>
              <a:defRPr>
                <a:solidFill>
                  <a:schemeClr val="accent4"/>
                </a:solidFill>
              </a:defRPr>
            </a:lvl8pPr>
            <a:lvl9pPr lvl="8" rtl="0">
              <a:buNone/>
              <a:defRPr>
                <a:solidFill>
                  <a:schemeClr val="accent4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euro.org/content/8/2/ENEURO.0345-20.2020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echnofaq.org/posts/2016/09/five-common-challenges-and-solutions-for-every-business/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icpedia.org/clipboard/growth.html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ectronics-lab.com/pieeg-a-raspberry-pi-shield-for-measuring-biosignals-like-ecg-emg-and-eeg-available-for-just-350/fig-3/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ontiersin.org/articles/10.3389/fimmu.2021.669811/full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tthewragan.com/2019/09/02/touchdesigner-td-summit-2019-modular-architectures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93" y="436612"/>
            <a:ext cx="8520600" cy="712925"/>
          </a:xfrm>
        </p:spPr>
        <p:txBody>
          <a:bodyPr>
            <a:normAutofit/>
          </a:bodyPr>
          <a:lstStyle/>
          <a:p>
            <a:r>
              <a:t>Digital Twin-Net for EEG Seizure Prediction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203167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Presentation Topic: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Exploring the methodology of Digital Twin-Net for EEG seizure prediction and proposing transformer-based enhancements.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Presenter Information: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Presented by Research Intern </a:t>
            </a:r>
            <a:r>
              <a:rPr lang="en-GB" sz="1300" dirty="0" smtClean="0">
                <a:solidFill>
                  <a:srgbClr val="616161"/>
                </a:solidFill>
                <a:latin typeface="Proxima Nova"/>
              </a:rPr>
              <a:t>Muhammad Umar</a:t>
            </a:r>
            <a:r>
              <a:rPr sz="1300" b="0" i="0" dirty="0" smtClean="0">
                <a:solidFill>
                  <a:srgbClr val="616161"/>
                </a:solidFill>
                <a:latin typeface="Proxima Nova"/>
              </a:rPr>
              <a:t>.</a:t>
            </a:r>
            <a:endParaRPr sz="1300" b="0" i="0" dirty="0">
              <a:solidFill>
                <a:srgbClr val="616161"/>
              </a:solidFill>
              <a:latin typeface="Proxima Nova"/>
            </a:endParaRP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Date of Presentation: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Scheduled for </a:t>
            </a:r>
            <a:r>
              <a:rPr lang="en-GB" sz="1300" b="0" i="0" dirty="0" smtClean="0">
                <a:solidFill>
                  <a:srgbClr val="616161"/>
                </a:solidFill>
                <a:latin typeface="Proxima Nova"/>
              </a:rPr>
              <a:t>3</a:t>
            </a:r>
            <a:r>
              <a:rPr lang="en-GB" sz="1300" b="0" i="0" baseline="30000" dirty="0" smtClean="0">
                <a:solidFill>
                  <a:srgbClr val="616161"/>
                </a:solidFill>
                <a:latin typeface="Proxima Nova"/>
              </a:rPr>
              <a:t>rd</a:t>
            </a:r>
            <a:r>
              <a:rPr lang="en-GB" sz="1300" b="0" i="0" dirty="0" smtClean="0">
                <a:solidFill>
                  <a:srgbClr val="616161"/>
                </a:solidFill>
                <a:latin typeface="Proxima Nova"/>
              </a:rPr>
              <a:t> </a:t>
            </a:r>
            <a:r>
              <a:rPr sz="1300" b="0" i="0" dirty="0" smtClean="0">
                <a:solidFill>
                  <a:srgbClr val="616161"/>
                </a:solidFill>
                <a:latin typeface="Proxima Nova"/>
              </a:rPr>
              <a:t>August 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2025, showcasing recent research and internship outcomes.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5527756" y="1508670"/>
            <a:ext cx="2584287" cy="2362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93" y="475658"/>
            <a:ext cx="8520600" cy="712925"/>
          </a:xfrm>
        </p:spPr>
        <p:txBody>
          <a:bodyPr>
            <a:normAutofit/>
          </a:bodyPr>
          <a:lstStyle/>
          <a:p>
            <a:r>
              <a:t>Attention Map Insights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Frequency Band Focus: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Attention heatmaps reveal strong focus on 4–12 Hz bands, particularly alpha and theta rhythms, which are known to precede seizures.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Spatial Localization: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High attention weights observed on temporal lobe channels (T7, T8), aligning with clinical seizure origination zones.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Preictal Window Detection: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Model consistently highlights EEG segments 5–10 seconds before seizure onset, supporting early prediction capabilities.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A diagram of a flowchart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73274"/>
            <a:ext cx="4190999" cy="2232992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50" y="457910"/>
            <a:ext cx="8520600" cy="712925"/>
          </a:xfrm>
        </p:spPr>
        <p:txBody>
          <a:bodyPr>
            <a:normAutofit/>
          </a:bodyPr>
          <a:lstStyle/>
          <a:p>
            <a:r>
              <a:t>Challenges &amp; Solutions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552104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EEG Noise &amp; Artifacts: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Addressed using wavelet denoising and strict filtering techniques to enhance signal clarity and reduce false detections.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Transformer Overfitting: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Mitigated through dropout, label smoothing, and curriculum learning strategies to improve generalization.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GPU Memory Constraints: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Overcome by applying mixed-precision training and optimizing patch sizes for efficient computation.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5082388" y="1508670"/>
            <a:ext cx="3741248" cy="2362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50" y="408214"/>
            <a:ext cx="8520600" cy="712925"/>
          </a:xfrm>
        </p:spPr>
        <p:txBody>
          <a:bodyPr>
            <a:normAutofit/>
          </a:bodyPr>
          <a:lstStyle/>
          <a:p>
            <a:r>
              <a:t>Personal &amp; Technical Growth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Skills Gained: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Developed expertise in TMSST implementation, PyTorch-based Transformer architectures, and mixed-precision training techniques.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Research Process: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Followed a structured approach: hypothesis formulation, implementation, evaluation, and iterative refinement.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Soft Skills: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Improved time management, independent problem-solving, and collaboration within a research team environment.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A clipboard with a pen and glasses on top of a paper&#10;&#10;AI-generated content may be incorrect."/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4983479" y="1117510"/>
            <a:ext cx="3665220" cy="283591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337" y="638944"/>
            <a:ext cx="8520600" cy="712925"/>
          </a:xfrm>
        </p:spPr>
        <p:txBody>
          <a:bodyPr>
            <a:normAutofit/>
          </a:bodyPr>
          <a:lstStyle/>
          <a:p>
            <a:r>
              <a:t>Future Directions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96346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Cross-Patient Generalization: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Explore meta-learning and domain adaptation techniques to improve model robustness across diverse patient profiles.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Multimodal Fusion: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Integrate EEG with other biosignals like ECG or motion sensors using unified transformer architectures for richer context.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Real-Time &amp; Explainability: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Focus on model compression for deployment and enhance interpretability through attention visualization and clinician-friendly tools.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4811842" y="1505772"/>
            <a:ext cx="4108406" cy="250643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93" y="315922"/>
            <a:ext cx="8520600" cy="712925"/>
          </a:xfrm>
        </p:spPr>
        <p:txBody>
          <a:bodyPr>
            <a:normAutofit/>
          </a:bodyPr>
          <a:lstStyle/>
          <a:p>
            <a:r>
              <a:t>Motivation &amp; Background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96346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Epilepsy Burden: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Epilepsy affects approximately 50 million people globally, with seizures occurring unpredictably and posing serious risks to patient safety.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EEG Prediction Goal: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The aim of EEG-based seizure prediction is to provide early warnings, enabling timely interventions and improving patient outcomes.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Digital Twin Concept: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A digital twin is a virtual model of a patient that allows for personalized seizure prediction by simulating individual brain dynamics.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96346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4724400" y="1536619"/>
            <a:ext cx="4190999" cy="230630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343" y="362068"/>
            <a:ext cx="8520600" cy="712925"/>
          </a:xfrm>
        </p:spPr>
        <p:txBody>
          <a:bodyPr>
            <a:normAutofit/>
          </a:bodyPr>
          <a:lstStyle/>
          <a:p>
            <a:r>
              <a:t>Baseline Digital Twin-Net (Ghosh &amp; Dey, 2024)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Preprocessing with TMSST: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Time–frequency transformation using TMSST produces sharp spectrograms that highlight seizure-related features.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Model Architecture: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Combines CNN for spatial features, </a:t>
            </a:r>
            <a:r>
              <a:rPr sz="1300" b="0" i="0" dirty="0" err="1">
                <a:solidFill>
                  <a:srgbClr val="616161"/>
                </a:solidFill>
                <a:latin typeface="Proxima Nova"/>
              </a:rPr>
              <a:t>BiLSTM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for temporal dynamics, and attention for focusing on critical time points.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 dirty="0">
                <a:solidFill>
                  <a:srgbClr val="616161"/>
                </a:solidFill>
                <a:latin typeface="Proxima Nova"/>
              </a:rPr>
              <a:t>Performance &amp; Limitations:</a:t>
            </a:r>
            <a:r>
              <a:rPr sz="1300" b="0" i="0" dirty="0">
                <a:solidFill>
                  <a:srgbClr val="616161"/>
                </a:solidFill>
                <a:latin typeface="Proxima Nova"/>
              </a:rPr>
              <a:t> Achieves 99.70% accuracy on CHB-MIT dataset but requires patient-specific retraining and lacks global context due to sequential RNN processing.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863" y="1508053"/>
            <a:ext cx="3879347" cy="2370532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GB" dirty="0" err="1" smtClean="0"/>
              <a:t>Stepsoftheproposedr,SM:SoftMaxActivation</a:t>
            </a:r>
            <a:r>
              <a:rPr lang="en-GB" dirty="0"/>
              <a:t>].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93" y="333671"/>
            <a:ext cx="8520600" cy="712925"/>
          </a:xfrm>
        </p:spPr>
        <p:txBody>
          <a:bodyPr>
            <a:normAutofit/>
          </a:bodyPr>
          <a:lstStyle/>
          <a:p>
            <a:r>
              <a:t>Internship Objectives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Reproduce Baseline Results: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Validate the original Digital Twin-Net performance on the CHB-MIT dataset to establish a strong foundation for enhancements.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Innovate Preprocessing &amp; Architectures: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Introduce wavelet denoising and design transformer-based models including ViT and hybrid CNN+Transformer for improved prediction.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Evaluate &amp; Document Contributions: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Use leave-one-patient-out cross-validation and reflect on novel insights gained during the internship.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xmlns="" r:id="rId3"/>
              </a:ext>
            </a:extLst>
          </a:blip>
          <a:stretch>
            <a:fillRect/>
          </a:stretch>
        </p:blipFill>
        <p:spPr>
          <a:xfrm>
            <a:off x="5047778" y="1508670"/>
            <a:ext cx="3544242" cy="2362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541708-0944-00A8-538E-44A942EABD42}"/>
              </a:ext>
            </a:extLst>
          </p:cNvPr>
          <p:cNvSpPr txBox="1"/>
          <p:nvPr/>
        </p:nvSpPr>
        <p:spPr>
          <a:xfrm>
            <a:off x="5048250" y="3870325"/>
            <a:ext cx="3543300" cy="3175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50" y="351419"/>
            <a:ext cx="8520600" cy="712925"/>
          </a:xfrm>
        </p:spPr>
        <p:txBody>
          <a:bodyPr>
            <a:normAutofit/>
          </a:bodyPr>
          <a:lstStyle/>
          <a:p>
            <a:r>
              <a:t>Enhanced EEG Preprocessing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82042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Filtering Techniques: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Applied a band-pass filter (0.5–40 Hz) and notch filter to remove baseline drift and powerline noise, ensuring cleaner EEG signals.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Wavelet Denoising: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Used wavelet transforms to suppress non-neural artifacts such as ocular and EMG noise, enhancing signal quality.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TMSST Transformation: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Time–frequency reassignment via TMSST produces concentrated spectrograms that highlight seizure-related impulses.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A group of blue rectangular objects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771" y="1285221"/>
            <a:ext cx="3980636" cy="260676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D5AC75-B63D-81BC-27C4-2F249E9C2BDA}"/>
              </a:ext>
            </a:extLst>
          </p:cNvPr>
          <p:cNvSpPr txBox="1"/>
          <p:nvPr/>
        </p:nvSpPr>
        <p:spPr>
          <a:xfrm>
            <a:off x="4227163" y="4202609"/>
            <a:ext cx="407788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800" dirty="0"/>
              <a:t>TMSST results for three EEG channels with zoomed portions marked inred.</a:t>
            </a:r>
            <a:endParaRPr lang="en-US" sz="800" dirty="0"/>
          </a:p>
          <a:p>
            <a:r>
              <a:rPr lang="en-GB" sz="800" dirty="0"/>
              <a:t>(a)Channel1:Preictal,ictal,andinterictal  phases,(b)Channel10: </a:t>
            </a:r>
            <a:r>
              <a:rPr lang="en-GB" sz="800" dirty="0" err="1"/>
              <a:t>Preictal,ictal,and</a:t>
            </a:r>
            <a:r>
              <a:rPr lang="en-GB" sz="800" dirty="0"/>
              <a:t> </a:t>
            </a:r>
            <a:r>
              <a:rPr lang="en-GB" sz="800" dirty="0" err="1"/>
              <a:t>interictalphases,and</a:t>
            </a:r>
            <a:r>
              <a:rPr lang="en-GB" sz="800" dirty="0"/>
              <a:t> (c)Channel23: Preictal, ictal, and interictal phases.</a:t>
            </a:r>
            <a:endParaRPr lang="en-US" sz="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5250" y="486307"/>
            <a:ext cx="8520600" cy="712925"/>
          </a:xfrm>
        </p:spPr>
        <p:txBody>
          <a:bodyPr>
            <a:normAutofit/>
          </a:bodyPr>
          <a:lstStyle/>
          <a:p>
            <a:r>
              <a:t>Multi-Channel Vision Transformer (ViT)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552104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Input Representation: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TMSST spectrograms are divided into 16×16 patches per EEG channel, enabling spatially localized feature learning.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Transformer Architecture: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23 parallel Transformer encoder branches process each channel independently, using multi-head self-attention to capture spatial and spectral relationships.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Design Rationale: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Parallel processing and global context modeling improve scalability and seizure prediction accuracy.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A close-up of a chart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8142" y="1579197"/>
            <a:ext cx="3823435" cy="2302789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447261"/>
            <a:ext cx="8520600" cy="712925"/>
          </a:xfrm>
        </p:spPr>
        <p:txBody>
          <a:bodyPr>
            <a:normAutofit/>
          </a:bodyPr>
          <a:lstStyle/>
          <a:p>
            <a:r>
              <a:t>Hybrid CNN + Transformer Encoder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552104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CNN Front-End: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Extracts localized spatial features from each EEG frame, leveraging CNN’s inductive bias for structured data.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Transformer Sequence Modeling: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Applies positional encodings and self-attention across time steps to capture long-range temporal dependencies.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Combined Benefits: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Integrates CNN’s local feature extraction with Transformer’s global context modeling for robust seizure prediction.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5908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tmp8k1vlfo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08670"/>
            <a:ext cx="4190999" cy="23622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93" y="429512"/>
            <a:ext cx="8520600" cy="712925"/>
          </a:xfrm>
        </p:spPr>
        <p:txBody>
          <a:bodyPr>
            <a:normAutofit/>
          </a:bodyPr>
          <a:lstStyle/>
          <a:p>
            <a:r>
              <a:t>Dual-Attention Mechanism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Spatial Attention: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Learns the relative importance of each EEG channel, allowing the model to focus on spatial regions most indicative of seizure activity.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Temporal Attention: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Highlights critical time windows in the EEG signal, especially those preceding seizure onset, improving early detection.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Fusion Layer: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Combines spatial and temporal attention scores to produce a refined feature map that enhances interpretability and sensitivity.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003512"/>
            <a:ext cx="4190999" cy="1372516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893" y="504056"/>
            <a:ext cx="8520600" cy="712925"/>
          </a:xfrm>
        </p:spPr>
        <p:txBody>
          <a:bodyPr>
            <a:normAutofit/>
          </a:bodyPr>
          <a:lstStyle/>
          <a:p>
            <a:r>
              <a:t>Quantitative Results</a:t>
            </a:r>
          </a:p>
        </p:txBody>
      </p:sp>
      <p:sp>
        <p:nvSpPr>
          <p:cNvPr id="5" name="Rectangle 4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228600" y="1508670"/>
            <a:ext cx="8686800" cy="3200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300" b="0" i="0">
                <a:solidFill>
                  <a:srgbClr val="616161"/>
                </a:solidFill>
                <a:latin typeface="Proxima Nova"/>
              </a:defRPr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228600" y="1508670"/>
            <a:ext cx="8686800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8600" y="1508670"/>
            <a:ext cx="4190999" cy="2757785"/>
          </a:xfrm>
          <a:prstGeom prst="rect">
            <a:avLst/>
          </a:prstGeom>
          <a:noFill/>
          <a:ln>
            <a:noFill/>
          </a:ln>
        </p:spPr>
        <p:txBody>
          <a:bodyPr wrap="square" lIns="190500" tIns="0" rIns="0" bIns="190500" anchor="t">
            <a:spAutoFit/>
          </a:bodyPr>
          <a:lstStyle/>
          <a:p>
            <a:pPr marL="228600" indent="-91440" algn="l">
              <a:spcBef>
                <a:spcPts val="0"/>
              </a:spcBef>
              <a:spcAft>
                <a:spcPts val="80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Performance Comparison: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Baseline CNN–BiLSTM model achieved 99.70% accuracy, while the Transformer-based ViT model improved to 99.80% with lower false positive rate.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Evaluation Metrics: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Metrics include Accuracy, Sensitivity, Specificity, False Positive Rate per hour, and AUC to assess model reliability and clinical relevance.</a:t>
            </a:r>
          </a:p>
          <a:p>
            <a:pPr marL="228600" lvl="1" indent="-9144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sz="1300" b="1" i="0">
                <a:solidFill>
                  <a:srgbClr val="616161"/>
                </a:solidFill>
                <a:latin typeface="Proxima Nova"/>
              </a:rPr>
              <a:t>Key Gains:</a:t>
            </a:r>
            <a:r>
              <a:rPr sz="1300" b="0" i="0">
                <a:solidFill>
                  <a:srgbClr val="616161"/>
                </a:solidFill>
                <a:latin typeface="Proxima Nova"/>
              </a:rPr>
              <a:t> ViT model shows +0.10% accuracy improvement and reduced false alarms, indicating better generalization and early seizure detection.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24400" y="1508670"/>
            <a:ext cx="4190999" cy="2757785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TextBox 10"/>
          <p:cNvSpPr txBox="1"/>
          <p:nvPr/>
        </p:nvSpPr>
        <p:spPr>
          <a:xfrm>
            <a:off x="4724400" y="1508670"/>
            <a:ext cx="4190999" cy="2362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/>
          <a:p>
            <a:pPr algn="l"/>
            <a:endParaRPr/>
          </a:p>
        </p:txBody>
      </p:sp>
      <p:pic>
        <p:nvPicPr>
          <p:cNvPr id="12" name="Picture 11" descr="A graph of different colored bars&#10;&#10;AI-generated content may be incorrect.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313" y="1508670"/>
            <a:ext cx="3211545" cy="2621327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724400" y="3947070"/>
            <a:ext cx="4190999" cy="1524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63D297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863</Words>
  <Application>Microsoft Office PowerPoint</Application>
  <PresentationFormat>On-screen Show (16:9)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Proxima Nova</vt:lpstr>
      <vt:lpstr>Arial</vt:lpstr>
      <vt:lpstr>Spearmint</vt:lpstr>
      <vt:lpstr>Digital Twin-Net for EEG Seizure Prediction</vt:lpstr>
      <vt:lpstr>Motivation &amp; Background</vt:lpstr>
      <vt:lpstr>Baseline Digital Twin-Net (Ghosh &amp; Dey, 2024)</vt:lpstr>
      <vt:lpstr>Internship Objectives</vt:lpstr>
      <vt:lpstr>Enhanced EEG Preprocessing</vt:lpstr>
      <vt:lpstr>Multi-Channel Vision Transformer (ViT)</vt:lpstr>
      <vt:lpstr>Hybrid CNN + Transformer Encoder</vt:lpstr>
      <vt:lpstr>Dual-Attention Mechanism</vt:lpstr>
      <vt:lpstr>Quantitative Results</vt:lpstr>
      <vt:lpstr>Attention Map Insights</vt:lpstr>
      <vt:lpstr>Challenges &amp; Solutions</vt:lpstr>
      <vt:lpstr>Personal &amp; Technical Growth</vt:lpstr>
      <vt:lpstr>Future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Twin-Net for EEG Seizure Prediction</dc:title>
  <cp:lastModifiedBy>Dell</cp:lastModifiedBy>
  <cp:revision>135</cp:revision>
  <dcterms:modified xsi:type="dcterms:W3CDTF">2025-08-04T13:06:02Z</dcterms:modified>
</cp:coreProperties>
</file>